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5" r:id="rId5"/>
    <p:sldId id="260" r:id="rId6"/>
    <p:sldId id="261" r:id="rId7"/>
    <p:sldId id="27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49F829F-86CA-F0E2-D1BA-50E5B210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2000"/>
            <a:ext cx="9601196" cy="1609725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Comic Sans MS" panose="030F0702030302020204" pitchFamily="66" charset="0"/>
                <a:cs typeface="Calibri Light" panose="020F0302020204030204" pitchFamily="34" charset="0"/>
              </a:rPr>
              <a:t>ΕΣΩΤΕΡΙΚΟΣ ΚΑΝΟΝΙΣΜΟΣ</a:t>
            </a:r>
            <a:br>
              <a:rPr lang="el-GR" sz="3200" b="1" dirty="0">
                <a:latin typeface="Comic Sans MS" panose="030F0702030302020204" pitchFamily="66" charset="0"/>
                <a:cs typeface="Calibri Light" panose="020F0302020204030204" pitchFamily="34" charset="0"/>
              </a:rPr>
            </a:br>
            <a:r>
              <a:rPr lang="el-GR" sz="2800" b="1" dirty="0">
                <a:latin typeface="Comic Sans MS" panose="030F0702030302020204" pitchFamily="66" charset="0"/>
                <a:cs typeface="Calibri Light" panose="020F0302020204030204" pitchFamily="34" charset="0"/>
              </a:rPr>
              <a:t>2</a:t>
            </a:r>
            <a:r>
              <a:rPr lang="el-GR" sz="2800" b="1" baseline="30000" dirty="0">
                <a:latin typeface="Comic Sans MS" panose="030F0702030302020204" pitchFamily="66" charset="0"/>
                <a:cs typeface="Calibri Light" panose="020F0302020204030204" pitchFamily="34" charset="0"/>
              </a:rPr>
              <a:t>ο</a:t>
            </a:r>
            <a:r>
              <a:rPr lang="el-GR" sz="2800" b="1" dirty="0">
                <a:latin typeface="Comic Sans MS" panose="030F0702030302020204" pitchFamily="66" charset="0"/>
                <a:cs typeface="Calibri Light" panose="020F0302020204030204" pitchFamily="34" charset="0"/>
              </a:rPr>
              <a:t> ΓΕΛ ΒΡΙΛΗΣΣΙΩΝ</a:t>
            </a:r>
            <a:br>
              <a:rPr lang="el-GR" sz="2800" b="1" dirty="0">
                <a:latin typeface="Comic Sans MS" panose="030F0702030302020204" pitchFamily="66" charset="0"/>
                <a:cs typeface="Calibri Light" panose="020F0302020204030204" pitchFamily="34" charset="0"/>
              </a:rPr>
            </a:br>
            <a:r>
              <a:rPr lang="el-GR" sz="2800" b="1" dirty="0">
                <a:latin typeface="Comic Sans MS" panose="030F0702030302020204" pitchFamily="66" charset="0"/>
                <a:cs typeface="Calibri Light" panose="020F0302020204030204" pitchFamily="34" charset="0"/>
              </a:rPr>
              <a:t> ΣΧ.ΕΤΟΣ 2023 - 2024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5E1B00E-F178-35AF-3711-1136533C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A8EC053-D82A-5740-736B-C4050161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2790825"/>
            <a:ext cx="27527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FFE296-3BAC-C2BF-3D35-1E75ADF6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2843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ΟΙ ΕΚΠΑΙΔΕΥΤΙΚΟΙ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B317DC-5A42-F68F-9636-C9B32C67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marR="16129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Διασφαλίζουν την ασφάλεια και την υγεία των μαθητών/τριών εντός του σχολείου καθώς και κατά τις σχολικές εκδηλώσεις και εκδρομές.</a:t>
            </a:r>
          </a:p>
          <a:p>
            <a:pPr marL="742950" marR="16129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Αντιμετωπίζουν τους μαθητές/</a:t>
            </a:r>
            <a:r>
              <a:rPr lang="el-GR" sz="18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 με ευγένεια, κατανόηση και σεβασμό προς την προσωπικότητα τους.</a:t>
            </a:r>
          </a:p>
          <a:p>
            <a:pPr marR="161290"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Αντιμετωπίζουν τους μαθητές/</a:t>
            </a:r>
            <a:r>
              <a:rPr lang="el-GR" sz="18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 με δημοκρατικό πνεύμα, ισότιμα και δίκαια.</a:t>
            </a:r>
          </a:p>
          <a:p>
            <a:pPr marR="161290"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Αξιολογούν αντικειμενικά την πρόοδο και την επίδοση των μαθητών/τριών και ενημερώνουν σχετικά τους γονείς ή κηδεμόνες καθώς και τους ίδιους τους μαθητές/</a:t>
            </a:r>
            <a:r>
              <a:rPr lang="el-GR" sz="18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.</a:t>
            </a:r>
          </a:p>
          <a:p>
            <a:pPr marR="161290"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Ενθαρρύνουν τους μαθητές/</a:t>
            </a:r>
            <a:r>
              <a:rPr lang="el-GR" sz="18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 να συμμετέχουν ενεργά στη διαμόρφωση και λήψη αποφάσεων για θέματα που αφορούν τη σχολική ζωή και καλλιεργούν τις αρχές και το πνεύμα αλληλεγγύης.</a:t>
            </a:r>
          </a:p>
          <a:p>
            <a:pPr marR="161290"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1290"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16129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4450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70A000-4528-2F72-0A30-36BDC282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23899"/>
            <a:ext cx="2895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41866A-2C30-6BDD-5B98-F6DA3F4C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4"/>
            <a:ext cx="9601196" cy="894291"/>
          </a:xfrm>
        </p:spPr>
        <p:txBody>
          <a:bodyPr>
            <a:noAutofit/>
          </a:bodyPr>
          <a:lstStyle/>
          <a:p>
            <a:pPr algn="r"/>
            <a:r>
              <a:rPr lang="el-GR" sz="3200" dirty="0">
                <a:latin typeface="Comic Sans MS" pitchFamily="66" charset="0"/>
              </a:rPr>
              <a:t>ΣΥΜΠΕΡΙΦΟΡΑ – ΔΙΚΑΙΩΜΑΤΑ ΥΠΟΧΡΕΩΣΕΙΣ ΜΑΘΗΤΩΝ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6E5080-D955-268D-F741-996544F3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2305"/>
            <a:ext cx="9601196" cy="3589869"/>
          </a:xfrm>
        </p:spPr>
        <p:txBody>
          <a:bodyPr/>
          <a:lstStyle/>
          <a:p>
            <a:pPr marL="342900" marR="163195" lvl="0" indent="-342900" algn="just">
              <a:lnSpc>
                <a:spcPct val="113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endParaRPr lang="el-GR" sz="2000" dirty="0">
              <a:effectLst/>
              <a:latin typeface="Comic Sans MS" pitchFamily="66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63195" lvl="0" indent="-342900" algn="just">
              <a:lnSpc>
                <a:spcPct val="113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Αποδίδουν σεβασμό προς κάθε μέλος της σχολικής κοινότητας.</a:t>
            </a:r>
          </a:p>
          <a:p>
            <a:pPr marL="342900" marR="165735" lvl="0" indent="-342900" algn="just">
              <a:lnSpc>
                <a:spcPct val="113000"/>
              </a:lnSpc>
              <a:spcBef>
                <a:spcPts val="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Αποδέχονται πως κάθε μάθημα έχει τη δική του ιδιαίτερη παιδευτική αξία και αποδίδουν στο καθένα την απαιτούμενη προσοχή.</a:t>
            </a:r>
          </a:p>
          <a:p>
            <a:pPr marL="342900" marR="161925" lvl="0" indent="-342900" algn="just">
              <a:lnSpc>
                <a:spcPct val="113000"/>
              </a:lnSpc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Συμβάλλουν στην εμπέδωση ενός ήρεμου, θετικού, συμπεριληπτικού σχολικού κλίματος.</a:t>
            </a:r>
          </a:p>
          <a:p>
            <a:pPr marL="342900" marR="156210" lvl="0" indent="-342900" algn="just">
              <a:lnSpc>
                <a:spcPct val="112000"/>
              </a:lnSpc>
              <a:spcBef>
                <a:spcPts val="2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Η προστασία του σχολικού κτηρίου και της περιουσίας του είναι υπόθεση όλων. Αν προκαλέσουν κάποια βλάβη-ζημιά, αυτή πρέπει να αποκατασταθεί από τον υπαίτιο.</a:t>
            </a:r>
          </a:p>
          <a:p>
            <a:pPr marL="0" marR="156210" lvl="0" indent="0" algn="just">
              <a:lnSpc>
                <a:spcPct val="112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tabLst>
                <a:tab pos="541655" algn="l"/>
                <a:tab pos="542290" algn="l"/>
              </a:tabLst>
            </a:pPr>
            <a:endParaRPr lang="el-GR" sz="20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65735" lvl="0" indent="-342900" algn="just">
              <a:lnSpc>
                <a:spcPct val="113000"/>
              </a:lnSpc>
              <a:spcBef>
                <a:spcPts val="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B091B3-9987-0A1A-575C-590F69DA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53" y="729191"/>
            <a:ext cx="2781300" cy="1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007D98-041B-51A2-00E4-5A575D2F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ΣΥΜΠΕΡΙΦΟΡΑ – ΔΙΚΑΙΩΜΑΤΑ – ΥΠΟΧΡΕΩΣΕΙΣ ΜΑΘΗΤΩΝ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5E9D8B-D0B1-C672-4A7E-91423079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160020" lvl="0" indent="-342900" algn="just">
              <a:lnSpc>
                <a:spcPct val="113000"/>
              </a:lnSpc>
              <a:spcBef>
                <a:spcPts val="3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Προσπαθούν να λύνουν τις αντιθέσεις ή διαφωνίες με διάλογο, ακολουθώντας τα παρακάτω βήματα:</a:t>
            </a:r>
          </a:p>
          <a:p>
            <a:pPr marL="0" marR="160020" lvl="0" indent="0" algn="just">
              <a:lnSpc>
                <a:spcPct val="113000"/>
              </a:lnSpc>
              <a:spcBef>
                <a:spcPts val="30"/>
              </a:spcBef>
              <a:spcAft>
                <a:spcPts val="0"/>
              </a:spcAft>
              <a:buSzPts val="1200"/>
              <a:buNone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- Συζητούν άμεσα και ειρηνικά με αυτόν που έχουν τη διαφορά.</a:t>
            </a:r>
          </a:p>
          <a:p>
            <a:pPr marL="0" marR="160020" lvl="0" indent="0" algn="just">
              <a:lnSpc>
                <a:spcPct val="113000"/>
              </a:lnSpc>
              <a:spcBef>
                <a:spcPts val="30"/>
              </a:spcBef>
              <a:spcAft>
                <a:spcPts val="0"/>
              </a:spcAft>
              <a:buSzPts val="1200"/>
              <a:buNone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- Απευθύνονται στον υπεύθυνο εκπαιδευτικό τμήματος ή στον Σύμβουλο Σχολικής Ζωής.</a:t>
            </a:r>
          </a:p>
          <a:p>
            <a:pPr marL="0" marR="160020" lvl="0" indent="0" algn="just">
              <a:lnSpc>
                <a:spcPct val="113000"/>
              </a:lnSpc>
              <a:spcBef>
                <a:spcPts val="30"/>
              </a:spcBef>
              <a:spcAft>
                <a:spcPts val="0"/>
              </a:spcAft>
              <a:buSzPts val="1200"/>
              <a:buNone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- Απευθύνονται στη</a:t>
            </a:r>
            <a:r>
              <a:rPr lang="el-GR" sz="2000" dirty="0">
                <a:latin typeface="Comic Sans MS" pitchFamily="66" charset="0"/>
                <a:ea typeface="Calibri" panose="020F0502020204030204" pitchFamily="34" charset="0"/>
              </a:rPr>
              <a:t> </a:t>
            </a: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Διευθύντρια</a:t>
            </a:r>
            <a:r>
              <a:rPr lang="el-GR" sz="2000" dirty="0">
                <a:latin typeface="Comic Sans MS" pitchFamily="66" charset="0"/>
                <a:ea typeface="Calibri" panose="020F0502020204030204" pitchFamily="34" charset="0"/>
              </a:rPr>
              <a:t>.</a:t>
            </a:r>
          </a:p>
          <a:p>
            <a:pPr marL="342900" marR="160020" lvl="0" indent="-342900" algn="just">
              <a:lnSpc>
                <a:spcPct val="113000"/>
              </a:lnSpc>
              <a:spcBef>
                <a:spcPts val="3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1655" algn="l"/>
                <a:tab pos="542290" algn="l"/>
              </a:tabLst>
            </a:pP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Οι απουσιολόγοι είναι υπεύθυνοι για το βιβλίο ύλης και το απουσιολόγιο, τα οποία είναι δημόσια έγγραφα. </a:t>
            </a:r>
            <a:r>
              <a:rPr lang="el-GR" sz="2000" dirty="0">
                <a:latin typeface="Comic Sans MS" pitchFamily="66" charset="0"/>
                <a:ea typeface="Calibri" panose="020F0502020204030204" pitchFamily="34" charset="0"/>
              </a:rPr>
              <a:t>Παραποίηση απουσιολογίου, βεβαιώσεων ή άλλων εγγράφων αποτελεί σοβαρό ποινικό παράπτωμα και συνεπάγεται πειθαρχικές ποινές από το σχολείο.</a:t>
            </a:r>
            <a:endParaRPr lang="el-GR" sz="2000" dirty="0">
              <a:effectLst/>
              <a:latin typeface="Comic Sans MS" pitchFamily="66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C559AF-7205-4905-76AB-B022851E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32" y="982132"/>
            <a:ext cx="3019424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44234-4BB5-0617-A635-21CD205D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3318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ΑΛΛΑ ΘΕΜΑΤΑ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62616-9696-AB12-270E-A692D4BBB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230"/>
              </a:spcBef>
              <a:spcAft>
                <a:spcPts val="0"/>
              </a:spcAft>
              <a:buNone/>
            </a:pP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Επισημαίνεται ότι:</a:t>
            </a:r>
          </a:p>
          <a:p>
            <a:pPr algn="just">
              <a:lnSpc>
                <a:spcPct val="110000"/>
              </a:lnSpc>
              <a:spcBef>
                <a:spcPts val="230"/>
              </a:spcBef>
              <a:spcAft>
                <a:spcPts val="0"/>
              </a:spcAft>
            </a:pP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Η χρήση κινητού τηλεφώνου για συνομιλία, βιντεοσκόπηση ή οποιαδήποτε άλλη χρήση εντός των σχολικών χώρων – κτηρίων και υπαίθριων χώρων – απαγορεύεται. Οι μαθητές/- </a:t>
            </a:r>
            <a:r>
              <a:rPr lang="el-GR" sz="17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 εισερχόμενοι/-</a:t>
            </a:r>
            <a:r>
              <a:rPr lang="el-GR" sz="1700" dirty="0" err="1">
                <a:effectLst/>
                <a:latin typeface="Comic Sans MS" pitchFamily="66" charset="0"/>
                <a:ea typeface="Calibri" panose="020F0502020204030204" pitchFamily="34" charset="0"/>
              </a:rPr>
              <a:t>νες</a:t>
            </a: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 στην αίθουσα διδασκαλίας παραδίδουν τις φορητές ηλεκτρονικές τους συσκευές (κινητά τηλέφωνα, </a:t>
            </a:r>
            <a:r>
              <a:rPr lang="el-GR" sz="1700" dirty="0" err="1">
                <a:effectLst/>
                <a:latin typeface="Comic Sans MS" pitchFamily="66" charset="0"/>
                <a:ea typeface="Calibri" panose="020F0502020204030204" pitchFamily="34" charset="0"/>
              </a:rPr>
              <a:t>tablets</a:t>
            </a: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 </a:t>
            </a:r>
            <a:r>
              <a:rPr lang="el-GR" sz="1700" dirty="0" err="1">
                <a:effectLst/>
                <a:latin typeface="Comic Sans MS" pitchFamily="66" charset="0"/>
                <a:ea typeface="Calibri" panose="020F0502020204030204" pitchFamily="34" charset="0"/>
              </a:rPr>
              <a:t>κτλ</a:t>
            </a:r>
            <a:r>
              <a:rPr lang="el-GR" sz="1700" dirty="0">
                <a:effectLst/>
                <a:latin typeface="Comic Sans MS" pitchFamily="66" charset="0"/>
                <a:ea typeface="Calibri" panose="020F0502020204030204" pitchFamily="34" charset="0"/>
              </a:rPr>
              <a:t>) απενεργοποιημένες σε προβλεπόμενο χώρο, εντός της αίθουσας, και τις παραλαμβάνουν στο τέλος του μαθήματος.</a:t>
            </a:r>
            <a:endParaRPr lang="el-GR" sz="1700" dirty="0">
              <a:effectLst/>
              <a:latin typeface="Comic Sans MS" pitchFamily="66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60020" lvl="0" indent="-342900" algn="just">
              <a:lnSpc>
                <a:spcPct val="110000"/>
              </a:lnSpc>
              <a:spcBef>
                <a:spcPts val="3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r>
              <a:rPr lang="el-GR" sz="1700" dirty="0" err="1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To</a:t>
            </a:r>
            <a:r>
              <a:rPr lang="el-GR" sz="17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l-GR" sz="1700" b="1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κάπνισμα</a:t>
            </a:r>
            <a:r>
              <a:rPr lang="el-GR" sz="17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, η λήψη </a:t>
            </a:r>
            <a:r>
              <a:rPr lang="el-GR" sz="1700" b="1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αλκοόλ</a:t>
            </a:r>
            <a:r>
              <a:rPr lang="el-GR" sz="17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 και η χρήση άλλων </a:t>
            </a:r>
            <a:r>
              <a:rPr lang="el-GR" sz="1700" dirty="0" err="1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εξαρτησιογόνων</a:t>
            </a:r>
            <a:r>
              <a:rPr lang="el-GR" sz="1700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 ουσιών είναι καταστροφικές συνήθειες για την πνευματική και τη σωματική υγεία των μαθητών. Για τον λόγο αυτό απαγορεύονται. Η παρέκκλιση από τους κανόνες αυτούς συνεπάγεται την άμεση αξιοποίηση αυστηρών παιδαγωγικών μέτρων.</a:t>
            </a:r>
          </a:p>
          <a:p>
            <a:pPr marL="342900" marR="160020" lvl="0" indent="-342900" algn="just">
              <a:lnSpc>
                <a:spcPct val="110000"/>
              </a:lnSpc>
              <a:spcBef>
                <a:spcPts val="3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42290" algn="l"/>
              </a:tabLst>
            </a:pPr>
            <a:r>
              <a:rPr lang="el-GR" sz="1700" dirty="0"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Το σχολείο δεν φέρει ευθύνη σε περίπτωση απώλειας χρημάτων ή αντικειμένων αξίας.</a:t>
            </a:r>
            <a:endParaRPr lang="el-GR" sz="1700" dirty="0">
              <a:effectLst/>
              <a:latin typeface="Comic Sans MS" pitchFamily="66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l-GR" sz="19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573B26-9B85-3636-7069-5C3395B9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87" y="800100"/>
            <a:ext cx="1990725" cy="13716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6A68FC-2DD0-3B5B-0A5A-CCC491E8C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6" y="853016"/>
            <a:ext cx="2095500" cy="12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2FB547-3F42-95AD-64B9-E2792A73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ΠΑΙΔΑΓΩΓΙΚΟΣ ΕΛΕΓΧΟΣ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00C064-0DBD-A2C8-9D69-68D1E7CE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l-GR" sz="2000" dirty="0">
              <a:solidFill>
                <a:srgbClr val="000000"/>
              </a:solidFill>
              <a:effectLst/>
              <a:latin typeface="Comic Sans MS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Σε περίπτωση που ένας/μια μαθητής/</a:t>
            </a:r>
            <a:r>
              <a:rPr lang="el-GR" dirty="0" err="1">
                <a:latin typeface="Comic Sans MS" panose="030F0702030302020204" pitchFamily="66" charset="0"/>
              </a:rPr>
              <a:t>τρια</a:t>
            </a:r>
            <a:r>
              <a:rPr lang="el-GR" dirty="0">
                <a:latin typeface="Comic Sans MS" panose="030F0702030302020204" pitchFamily="66" charset="0"/>
              </a:rPr>
              <a:t> αποβάλλεται από την αίθουσα διδασκαλίας απευθύνεται στη Διεύθυνση του σχολείου, για να ενημερωθεί το βιβλίο καταγραφής ενεργειών και υποστήριξης της εύρυθμης λειτουργίας του σχολείου.</a:t>
            </a: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Μετά από τρεις απομακρύνσεις από τον ίδιο διδάσκοντα ή πέντε συνολικά, το συμβούλιο του τμήματος εξετάζει τους ενδεδειγμένους χειρισμούς.</a:t>
            </a: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Συστηματικά αποκλίνουσες συμπεριφορές θα είναι υπό εξέταση σε περιπτώσεις σχολικών εκδρομών και εκδηλώσεων.</a:t>
            </a:r>
          </a:p>
        </p:txBody>
      </p:sp>
    </p:spTree>
    <p:extLst>
      <p:ext uri="{BB962C8B-B14F-4D97-AF65-F5344CB8AC3E}">
        <p14:creationId xmlns:p14="http://schemas.microsoft.com/office/powerpoint/2010/main" val="4180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0E1301-72A0-B7CE-2663-BA50E9B5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3318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/>
              <a:t>           </a:t>
            </a:r>
            <a:r>
              <a:rPr lang="el-GR" sz="3600" dirty="0">
                <a:latin typeface="Comic Sans MS" pitchFamily="66" charset="0"/>
              </a:rPr>
              <a:t>ΔΗΜΙΟΥΡΓΙΑ </a:t>
            </a:r>
            <a:br>
              <a:rPr lang="el-GR" sz="3600" dirty="0">
                <a:latin typeface="Comic Sans MS" pitchFamily="66" charset="0"/>
              </a:rPr>
            </a:br>
            <a:r>
              <a:rPr lang="el-GR" sz="3600" dirty="0">
                <a:latin typeface="Comic Sans MS" pitchFamily="66" charset="0"/>
              </a:rPr>
              <a:t>ΠΑΙΔΑΓΩΓΙΚΟΥ ΚΛΙΜΑΤΟΣ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AA378-9215-2ED7-AF2F-068C5E7E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820" marR="163830" indent="0" algn="just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l-GR" sz="2000" b="1" dirty="0">
                <a:effectLst/>
                <a:latin typeface="Comic Sans MS" pitchFamily="66" charset="0"/>
                <a:ea typeface="Calibri" panose="020F0502020204030204" pitchFamily="34" charset="0"/>
              </a:rPr>
              <a:t>Οι εκπαιδευτικοί συμβάλλουν  στην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Προαγωγή ατμόσφαιρας αμοιβαίου σεβασμού, ενθάρρυνσης και υποστήριξης.</a:t>
            </a:r>
          </a:p>
          <a:p>
            <a:pPr marL="742950" lvl="1" indent="-285750">
              <a:spcBef>
                <a:spcPts val="22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Απαγόρευση της βίας.</a:t>
            </a:r>
          </a:p>
          <a:p>
            <a:pPr marL="742950" lvl="1" indent="-285750">
              <a:spcBef>
                <a:spcPts val="21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Δημιουργία προστατευτικού περιβάλλοντος που να αποτρέπει τον εκφοβισμό.</a:t>
            </a:r>
          </a:p>
          <a:p>
            <a:pPr marL="742950" lvl="1" indent="-285750">
              <a:spcBef>
                <a:spcPts val="22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Καλλιέργεια του σεβασμού της διαφορετικότητας.</a:t>
            </a:r>
          </a:p>
          <a:p>
            <a:pPr marL="742950" lvl="1" indent="-285750">
              <a:spcBef>
                <a:spcPts val="2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Προώθηση της συνεργατικής μάθησης.</a:t>
            </a:r>
          </a:p>
          <a:p>
            <a:pPr marL="742950" lvl="1" indent="-285750">
              <a:spcBef>
                <a:spcPts val="2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Σύνδεση του Σχολείου με την οικογενειακή ζωή.</a:t>
            </a:r>
          </a:p>
          <a:p>
            <a:pPr marL="742950" lvl="1" indent="-285750">
              <a:spcBef>
                <a:spcPts val="2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21360" algn="l"/>
                <a:tab pos="721995" algn="l"/>
              </a:tabLst>
            </a:pPr>
            <a:r>
              <a:rPr lang="el-GR" dirty="0">
                <a:effectLst/>
                <a:latin typeface="Comic Sans MS" pitchFamily="66" charset="0"/>
                <a:ea typeface="Symbol" panose="05050102010706020507" pitchFamily="18" charset="2"/>
                <a:cs typeface="Symbol" panose="05050102010706020507" pitchFamily="18" charset="2"/>
              </a:rPr>
              <a:t>Προαγωγή της ισότητας και της συμμετοχής όλων.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4E4BA4-9120-184A-0F8B-9DBF2691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096" y="3976733"/>
            <a:ext cx="2271712" cy="17049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FD4D53-95C4-40BA-9117-8767217E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787" y="914400"/>
            <a:ext cx="29813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S5\Desktop\φωτογραφίες σχολικος κανονισμος\καλ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0426" y="2533650"/>
            <a:ext cx="5229224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2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1BEBF-1713-DCD3-1C3D-3BB23252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3600" dirty="0">
                <a:latin typeface="Comic Sans MS" pitchFamily="66" charset="0"/>
              </a:rPr>
              <a:t>ΠΡΟΣΕΛΕΥΣΗ ΣΤΟ ΣΧΟΛΕΙΟ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160216-1633-8DDB-BB8A-59445DB9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7639"/>
          </a:xfrm>
        </p:spPr>
        <p:txBody>
          <a:bodyPr>
            <a:noAutofit/>
          </a:bodyPr>
          <a:lstStyle/>
          <a:p>
            <a:pPr algn="just"/>
            <a:r>
              <a:rPr lang="el-GR" sz="1900" dirty="0">
                <a:latin typeface="Comic Sans MS" pitchFamily="66" charset="0"/>
              </a:rPr>
              <a:t>Οι μαθητές προσέρχονται στο σχολείο πριν την έναρξη των μαθημάτων στις 8.15πμ.</a:t>
            </a:r>
          </a:p>
          <a:p>
            <a:pPr algn="just"/>
            <a:r>
              <a:rPr lang="el-GR" sz="1900" dirty="0">
                <a:latin typeface="Comic Sans MS" pitchFamily="66" charset="0"/>
              </a:rPr>
              <a:t>Κατά τη διάρκεια της πρωινής συγκέντρωσης συντάσσονται στις προκαθορισμένες θέσεις των τμημάτων επιδεικνύοντας κόσμια στάση και ανάλογο σεβασμό.</a:t>
            </a:r>
          </a:p>
          <a:p>
            <a:pPr algn="just"/>
            <a:r>
              <a:rPr lang="el-GR" sz="1900" dirty="0">
                <a:latin typeface="Comic Sans MS" pitchFamily="66" charset="0"/>
              </a:rPr>
              <a:t>Μετά την πρωινή συγκέντρωση και οι δύο πόρτες του σχολείου κλείνουν. Όσοι προσέρχονται με καθυστέρηση, για να μην δημιουργείται αναστάτωση στη διδακτική/μαθησιακή διαδικασία, παρουσιάζονται πρώτα στο γραφείο της Διεύθυνσης και γίνονται δεκτοί στην τάξη μόνο με σχετική άδεια της Διευθύντριας ή του νόμιμου αναπληρωτή της. Διαφορετικά, παραμένουν σε κατάλληλο χώρο του Σχολείου και εισέρχονται στην τάξη τους μετά την ολοκλήρωση της τρέχουσας διδακτικής ώρας.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DB76F8-55B7-FAED-759C-6C6B29DC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1066801"/>
            <a:ext cx="2160735" cy="10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4CBCF0-D7CC-1F3F-5C95-5401E183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8383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ΠΑΡΑΜΟΝΗ ΣΤΟ ΣΧΟΛΕΙΟ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2AB392-D044-34CF-B812-DAB2A055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95" y="2370220"/>
            <a:ext cx="10407316" cy="3793960"/>
          </a:xfrm>
        </p:spPr>
        <p:txBody>
          <a:bodyPr>
            <a:normAutofit fontScale="62500" lnSpcReduction="20000"/>
          </a:bodyPr>
          <a:lstStyle/>
          <a:p>
            <a:pPr marL="264160" algn="just">
              <a:spcBef>
                <a:spcPts val="215"/>
              </a:spcBef>
              <a:spcAft>
                <a:spcPts val="0"/>
              </a:spcAft>
            </a:pPr>
            <a:endParaRPr lang="el-GR" sz="2400" dirty="0">
              <a:solidFill>
                <a:schemeClr val="tx1"/>
              </a:solidFill>
              <a:effectLst/>
              <a:latin typeface="Comic Sans MS" pitchFamily="66" charset="0"/>
              <a:ea typeface="Calibri" panose="020F0502020204030204" pitchFamily="34" charset="0"/>
            </a:endParaRPr>
          </a:p>
          <a:p>
            <a:pPr marL="264160" algn="just">
              <a:spcBef>
                <a:spcPts val="215"/>
              </a:spcBef>
              <a:spcAft>
                <a:spcPts val="0"/>
              </a:spcAft>
            </a:pP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Οι μαθητές πρέπει να εισέρχονται στην τάξη αμέσως μόλις χτυπήσει το κουδούνι. Μετά την είσοδο του/της εκπαιδευτικού </a:t>
            </a:r>
            <a:r>
              <a:rPr lang="el-GR" dirty="0">
                <a:effectLst/>
                <a:latin typeface="Comic Sans MS" pitchFamily="66" charset="0"/>
                <a:ea typeface="Calibri" panose="020F0502020204030204" pitchFamily="34" charset="0"/>
              </a:rPr>
              <a:t>στην αίθουσα δεν επιτρέπεται η είσοδος σε κανέναν μαθητή/</a:t>
            </a:r>
            <a:r>
              <a:rPr lang="el-GR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τρια</a:t>
            </a:r>
            <a:r>
              <a:rPr lang="el-GR" dirty="0">
                <a:effectLst/>
                <a:latin typeface="Comic Sans MS" pitchFamily="66" charset="0"/>
                <a:ea typeface="Calibri" panose="020F0502020204030204" pitchFamily="34" charset="0"/>
              </a:rPr>
              <a:t>. Η καταχώριση απουσιών γίνεται στα πρώτα 5΄της διδακτικής ώρας.</a:t>
            </a: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dirty="0">
                <a:effectLst/>
                <a:latin typeface="Comic Sans MS" pitchFamily="66" charset="0"/>
                <a:ea typeface="Calibri" panose="020F0502020204030204" pitchFamily="34" charset="0"/>
              </a:rPr>
              <a:t>Οι θέσεις των μαθητών/τριών μέσα στην αίθουσα καθορίζονται σε συνεργασία με τον/την υπεύθυνο εκπαιδευτικό του τμήματος. ο/η οποίος/α διαμορφώνει το πλάνο της τάξης. Προσωρινή αλλαγή θέσης επιτρέπεται μόνο μετά από συνεννόηση με τον διδάσκοντα καθηγητή και μόνιμη αλλαγή μόνο σε συνεννόηση με τον υπεύθυνο καθηγητή του τμήματος.</a:t>
            </a: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Κατά τη διάρκεια της διδακτικής ώρας οι μαθητές/</a:t>
            </a:r>
            <a:r>
              <a:rPr lang="el-GR" dirty="0" err="1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 ασχολούνται αποκλειστικά με τη μελέτη του συγκεκριμένου μαθήματος.</a:t>
            </a: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Κατά τη διάρκεια των μαθημάτων κανένας μαθητής, από τους προσελθόντες στο σχολείο, δεν επιτρέπεται να απουσιάζει αδικαιολόγητα από την αίθουσα διδασκαλίας.</a:t>
            </a: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Οι μαθητές/</a:t>
            </a:r>
            <a:r>
              <a:rPr lang="el-GR" dirty="0" err="1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 που προσέρχονται στο σχολείο παρακολουθούν όλο το διδακτικό ωράριο και δεν εξέρχονται από τον σχολικό χώρο. Εάν για οποιονδήποτε λόγο πρέπει να φύγουν, ύστερα από συναίνεση του γονέα/κηδεμόνα, τους χορηγείται σχετική άδεια από τη Διευθύντρια ή τον νόμιμο αναπληρωτή της. Οι απουσίες τους καταχωρίζονται στο</a:t>
            </a:r>
          </a:p>
          <a:p>
            <a:pPr marL="83820" marR="1625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απουσιολόγιο.</a:t>
            </a: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endParaRPr lang="el-GR" sz="2400" dirty="0">
              <a:solidFill>
                <a:schemeClr val="tx1"/>
              </a:solidFill>
              <a:effectLst/>
              <a:latin typeface="Comic Sans MS" pitchFamily="66" charset="0"/>
              <a:ea typeface="Calibri" panose="020F0502020204030204" pitchFamily="34" charset="0"/>
            </a:endParaRP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endParaRPr lang="el-GR" sz="2400" dirty="0">
              <a:solidFill>
                <a:schemeClr val="tx1"/>
              </a:solidFill>
              <a:effectLst/>
              <a:latin typeface="Comic Sans MS" pitchFamily="66" charset="0"/>
              <a:ea typeface="Calibri" panose="020F0502020204030204" pitchFamily="34" charset="0"/>
            </a:endParaRPr>
          </a:p>
          <a:p>
            <a:pPr marL="83820" marR="162560" indent="179705" algn="just">
              <a:lnSpc>
                <a:spcPct val="115000"/>
              </a:lnSpc>
              <a:spcAft>
                <a:spcPts val="0"/>
              </a:spcAft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4E73C7-DA9C-08BE-289B-BFD5465E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3" y="693820"/>
            <a:ext cx="27908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4CBCF0-D7CC-1F3F-5C95-5401E183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8383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ΠΑΡΑΜΟΝΗ ΣΤΟ ΣΧΟΛΕΙΟ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2AB392-D044-34CF-B812-DAB2A055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95" y="2370220"/>
            <a:ext cx="10407316" cy="37939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l-GR" sz="2000" dirty="0">
              <a:solidFill>
                <a:srgbClr val="000000"/>
              </a:solidFill>
              <a:effectLst/>
              <a:latin typeface="Comic Sans MS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Στα εργαστήρια και στη βιβλιοθήκη του σχολείου οι μαθητές/</a:t>
            </a:r>
            <a:r>
              <a:rPr lang="el-GR" sz="2000" dirty="0" err="1">
                <a:solidFill>
                  <a:srgbClr val="00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τριες</a:t>
            </a:r>
            <a:r>
              <a:rPr lang="el-GR" sz="2000" dirty="0">
                <a:solidFill>
                  <a:srgbClr val="00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 εισέρχονται </a:t>
            </a:r>
            <a:r>
              <a:rPr lang="el-GR" sz="2000" dirty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</a:rPr>
              <a:t>με </a:t>
            </a:r>
            <a:r>
              <a:rPr lang="el-GR" sz="2000" dirty="0">
                <a:solidFill>
                  <a:srgbClr val="00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την παρουσία του υπεύθυνου εκπαιδευτικού και τηρούν σχολαστικά τις οδηγίες και τους κανόνες ασφαλείας του εργαστηρίου.</a:t>
            </a:r>
            <a:endParaRPr lang="el-GR" sz="2000" dirty="0">
              <a:effectLst/>
              <a:latin typeface="Comic Sans MS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ffectLst/>
                <a:latin typeface="Comic Sans MS" pitchFamily="66" charset="0"/>
                <a:ea typeface="Calibri" panose="020F0502020204030204" pitchFamily="34" charset="0"/>
              </a:rPr>
              <a:t>Δεν επιτρέπεται η κατανάλωση φαγητού, καφέ και αναψυκτικού στην αίθουσα διδασκαλίας.</a:t>
            </a:r>
            <a:r>
              <a:rPr lang="el-GR" sz="2000" dirty="0">
                <a:solidFill>
                  <a:srgbClr val="00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 </a:t>
            </a:r>
            <a:r>
              <a:rPr lang="el-GR" sz="2000" dirty="0">
                <a:latin typeface="Comic Sans MS" pitchFamily="66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l-GR" sz="2000" dirty="0">
                <a:latin typeface="Comic Sans MS" pitchFamily="66" charset="0"/>
              </a:rPr>
              <a:t>Επιπλέον, δεν επιτρέπεται η προμήθεια τροφίμων και ποτών από εξωτερικούς προμηθευτές ή υπηρεσίες </a:t>
            </a:r>
            <a:r>
              <a:rPr lang="el-GR" sz="2000" dirty="0" err="1">
                <a:latin typeface="Comic Sans MS" pitchFamily="66" charset="0"/>
              </a:rPr>
              <a:t>delivery</a:t>
            </a:r>
            <a:r>
              <a:rPr lang="el-GR" sz="2000" dirty="0">
                <a:latin typeface="Comic Sans MS" pitchFamily="66" charset="0"/>
              </a:rPr>
              <a:t> για λόγους ασφαλείας και προστασίας των μαθητών.</a:t>
            </a:r>
          </a:p>
          <a:p>
            <a:pPr marL="264160" algn="just">
              <a:spcBef>
                <a:spcPts val="215"/>
              </a:spcBef>
              <a:spcAft>
                <a:spcPts val="0"/>
              </a:spcAft>
            </a:pPr>
            <a:r>
              <a:rPr lang="el-GR" sz="2000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Ιδιαίτερη προσοχή απαιτείται στη συμπεριφορά των μαθητών κατά τη διάρκεια των διαλειμμάτων για λόγους πρόληψης ατυχημάτων.</a:t>
            </a:r>
          </a:p>
          <a:p>
            <a:pPr marL="264160" algn="just">
              <a:spcBef>
                <a:spcPts val="215"/>
              </a:spcBef>
              <a:spcAft>
                <a:spcPts val="0"/>
              </a:spcAft>
            </a:pPr>
            <a:r>
              <a:rPr lang="el-GR" sz="2000" dirty="0">
                <a:solidFill>
                  <a:schemeClr val="tx1"/>
                </a:solidFill>
                <a:effectLst/>
                <a:latin typeface="Comic Sans MS" pitchFamily="66" charset="0"/>
                <a:ea typeface="Calibri" panose="020F0502020204030204" pitchFamily="34" charset="0"/>
              </a:rPr>
              <a:t>Οι βοηθητικοί χώροι και οι τουαλέτες πρέπει να διατηρούνται καθαροί.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4E73C7-DA9C-08BE-289B-BFD5465E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3" y="693820"/>
            <a:ext cx="27908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8DE7AF-2BA1-1B63-E92E-572A4851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838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		</a:t>
            </a:r>
            <a:r>
              <a:rPr lang="el-GR" sz="3600" dirty="0">
                <a:latin typeface="Comic Sans MS" pitchFamily="66" charset="0"/>
              </a:rPr>
              <a:t>ΑΠΟΧΩΡΗΣΗ </a:t>
            </a:r>
            <a:br>
              <a:rPr lang="el-GR" sz="3600" dirty="0">
                <a:latin typeface="Comic Sans MS" pitchFamily="66" charset="0"/>
              </a:rPr>
            </a:br>
            <a:r>
              <a:rPr lang="el-GR" sz="3600" dirty="0">
                <a:latin typeface="Comic Sans MS" pitchFamily="66" charset="0"/>
              </a:rPr>
              <a:t>	ΑΠΟ ΤΟ ΣΧΟΛΕΙΟ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A40327-8AFB-E926-3298-90FDFF61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2000" dirty="0">
                <a:latin typeface="Comic Sans MS" panose="030F0702030302020204" pitchFamily="66" charset="0"/>
              </a:rPr>
              <a:t>Οι μαθητές/</a:t>
            </a:r>
            <a:r>
              <a:rPr lang="el-GR" sz="2000" dirty="0" err="1">
                <a:latin typeface="Comic Sans MS" panose="030F0702030302020204" pitchFamily="66" charset="0"/>
              </a:rPr>
              <a:t>ριες</a:t>
            </a:r>
            <a:r>
              <a:rPr lang="el-GR" sz="2000" dirty="0">
                <a:latin typeface="Comic Sans MS" panose="030F0702030302020204" pitchFamily="66" charset="0"/>
              </a:rPr>
              <a:t> σε καμία περίπτωση δεν φεύγουν από το Σχολείο πριν τη λήξη των μαθημάτων χωρίς άδεια.</a:t>
            </a:r>
          </a:p>
          <a:p>
            <a:pPr algn="just"/>
            <a:r>
              <a:rPr lang="el-GR" sz="2000" dirty="0">
                <a:latin typeface="Comic Sans MS" panose="030F0702030302020204" pitchFamily="66" charset="0"/>
              </a:rPr>
              <a:t> Αν παρουσιαστεί ανάγκη έκτακτης αποχώρησης κατά τη διάρκεια του σχολικού ωραρίου, η γραμματεία ενημερώνει τηλεφωνικά τον γονέα/κηδεμόνα και κατόπιν συναίνεσής ου ο μαθητής/</a:t>
            </a:r>
            <a:r>
              <a:rPr lang="el-GR" sz="2000" dirty="0" err="1">
                <a:latin typeface="Comic Sans MS" panose="030F0702030302020204" pitchFamily="66" charset="0"/>
              </a:rPr>
              <a:t>τρια</a:t>
            </a:r>
            <a:r>
              <a:rPr lang="el-GR" sz="2000" dirty="0">
                <a:latin typeface="Comic Sans MS" panose="030F0702030302020204" pitchFamily="66" charset="0"/>
              </a:rPr>
              <a:t> αποχωρεί. </a:t>
            </a:r>
          </a:p>
          <a:p>
            <a:pPr algn="just"/>
            <a:r>
              <a:rPr lang="el-GR" sz="2000" dirty="0">
                <a:latin typeface="Comic Sans MS" panose="030F0702030302020204" pitchFamily="66" charset="0"/>
              </a:rPr>
              <a:t>Σε περίπτωση ασθένειας ή αδιαθεσίας του μαθητή/</a:t>
            </a:r>
            <a:r>
              <a:rPr lang="el-GR" sz="2000" dirty="0" err="1">
                <a:latin typeface="Comic Sans MS" panose="030F0702030302020204" pitchFamily="66" charset="0"/>
              </a:rPr>
              <a:t>τριας</a:t>
            </a:r>
            <a:r>
              <a:rPr lang="el-GR" sz="2000" dirty="0">
                <a:latin typeface="Comic Sans MS" panose="030F0702030302020204" pitchFamily="66" charset="0"/>
              </a:rPr>
              <a:t> ενημερώνεται ο γονέας/κηδεμόνας, για να προσέλθει στο Σχολείο και να παραλάβει το παιδί του, συμπληρώνοντας το σχετικό έντυπο.</a:t>
            </a:r>
          </a:p>
          <a:p>
            <a:pPr algn="just"/>
            <a:r>
              <a:rPr lang="el-GR" sz="2000" dirty="0">
                <a:latin typeface="Comic Sans MS" panose="030F0702030302020204" pitchFamily="66" charset="0"/>
              </a:rPr>
              <a:t>Τέλος, εάν κάποιος γονέας/κηδεμόνας χρειαστεί, για ειδικό λόγο να πάρει το παιδί του πριν τη λήξη των μαθημάτων, χρειάζεται να ενημερώσει τη Διεύθυνση του Σχολείου.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57FD1D-7828-8377-A910-50D3BE36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73" y="792331"/>
            <a:ext cx="3514725" cy="15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BAF978-8E7C-CE4C-C3FA-FD81A1B6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2131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ΑΠΟΥΣΙΕΣ ΜΑΘΗΤΩΝ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7B9F89-DF83-908F-E92A-955E45F6E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1800" dirty="0">
                <a:latin typeface="Comic Sans MS" pitchFamily="66" charset="0"/>
              </a:rPr>
              <a:t>Επαρκής χαρακτηρίζεται η φοίτηση του μαθητή/</a:t>
            </a:r>
            <a:r>
              <a:rPr lang="el-GR" sz="1800" dirty="0" err="1">
                <a:latin typeface="Comic Sans MS" pitchFamily="66" charset="0"/>
              </a:rPr>
              <a:t>τριας</a:t>
            </a:r>
            <a:r>
              <a:rPr lang="el-GR" sz="1800" dirty="0">
                <a:latin typeface="Comic Sans MS" pitchFamily="66" charset="0"/>
              </a:rPr>
              <a:t>, εφόσον το σύνολο των απουσιών του/της δεν υπερβαίνει τις 114.</a:t>
            </a:r>
          </a:p>
          <a:p>
            <a:pPr algn="just"/>
            <a:r>
              <a:rPr lang="el-GR" sz="1800" dirty="0">
                <a:latin typeface="Comic Sans MS" pitchFamily="66" charset="0"/>
              </a:rPr>
              <a:t>Απουσία θεωρείται η αποχή από</a:t>
            </a:r>
            <a:r>
              <a:rPr lang="en-US" sz="1800" dirty="0">
                <a:latin typeface="Comic Sans MS" pitchFamily="66" charset="0"/>
              </a:rPr>
              <a:t>:</a:t>
            </a:r>
            <a:endParaRPr lang="el-GR" sz="18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l-GR" sz="1800" dirty="0">
                <a:latin typeface="Comic Sans MS" pitchFamily="66" charset="0"/>
              </a:rPr>
              <a:t>α) πολιτιστικές ή αθλητικές εκδηλώσεις</a:t>
            </a:r>
          </a:p>
          <a:p>
            <a:pPr marL="0" indent="0" algn="just">
              <a:buNone/>
            </a:pPr>
            <a:r>
              <a:rPr lang="el-GR" sz="1800" dirty="0">
                <a:latin typeface="Comic Sans MS" pitchFamily="66" charset="0"/>
              </a:rPr>
              <a:t>β) εορταστικές / επετειακές εκδηλώσεις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Comic Sans MS" pitchFamily="66" charset="0"/>
              </a:rPr>
              <a:t>γ) περίπατο χωρίς χρήση μεταφορικού μέσου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Comic Sans MS" pitchFamily="66" charset="0"/>
              </a:rPr>
              <a:t>δ) σχολικές εκδρομές.</a:t>
            </a:r>
          </a:p>
          <a:p>
            <a:pPr algn="just"/>
            <a:r>
              <a:rPr lang="el-GR" sz="1800" dirty="0">
                <a:solidFill>
                  <a:schemeClr val="tx1"/>
                </a:solidFill>
                <a:latin typeface="Comic Sans MS" pitchFamily="66" charset="0"/>
              </a:rPr>
              <a:t>Οι μαθητές/</a:t>
            </a:r>
            <a:r>
              <a:rPr lang="el-GR" sz="1800" dirty="0" err="1">
                <a:solidFill>
                  <a:schemeClr val="tx1"/>
                </a:solidFill>
                <a:latin typeface="Comic Sans MS" pitchFamily="66" charset="0"/>
              </a:rPr>
              <a:t>τριες</a:t>
            </a:r>
            <a:r>
              <a:rPr lang="el-GR" sz="1800" dirty="0">
                <a:solidFill>
                  <a:schemeClr val="tx1"/>
                </a:solidFill>
                <a:latin typeface="Comic Sans MS" pitchFamily="66" charset="0"/>
              </a:rPr>
              <a:t> που δεν συμμετέχουν σε εκδρομές/μετακινήσεις παραμένουν στο σχολείο, προκειμένου να παρακολουθήσουν ειδικά διαμορφωμένο ωρολόγιο πρόγραμμα σύμφωνα με τα προβλεπόμενα στην 33 120/80 Δ 4/20 802 2017 υπουργική απόφαση (Β 681). </a:t>
            </a:r>
            <a:r>
              <a:rPr lang="el-GR" sz="1800" dirty="0" err="1">
                <a:solidFill>
                  <a:schemeClr val="tx1"/>
                </a:solidFill>
                <a:latin typeface="Comic Sans MS" pitchFamily="66" charset="0"/>
              </a:rPr>
              <a:t>Διαφορετκά</a:t>
            </a:r>
            <a:r>
              <a:rPr lang="el-GR" sz="1800" dirty="0">
                <a:solidFill>
                  <a:schemeClr val="tx1"/>
                </a:solidFill>
                <a:latin typeface="Comic Sans MS" pitchFamily="66" charset="0"/>
              </a:rPr>
              <a:t> καταχωρίζονται απουσίες.</a:t>
            </a:r>
          </a:p>
          <a:p>
            <a:pPr marL="0" indent="0" algn="just">
              <a:buNone/>
            </a:pP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3386F1-AB27-356C-1FB4-37ADFA2B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47700"/>
            <a:ext cx="2095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81EB78-56C8-792B-0C74-E4B70925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ΕΝΗΜΕΡΩΣΗ ΜΑΘΗΤΩΝ ΚΑΙ ΚΗΔΕΜΟΝΩΝ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863A6D-4508-0C25-7B75-D4A0E024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itchFamily="66" charset="0"/>
              </a:rPr>
              <a:t>Η ενημέρωση μαθητών/τριών, γονέων και κηδεμόνων γίνεται μέσω:</a:t>
            </a:r>
          </a:p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itchFamily="66" charset="0"/>
              </a:rPr>
              <a:t>Της ιστοσελίδας του Σχολείου.</a:t>
            </a:r>
          </a:p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itchFamily="66" charset="0"/>
              </a:rPr>
              <a:t>Ενημερωτικών σημειωμάτων ή/και βεβαιώσεων για την πραγματοποίηση εκπαιδευτικών εκδρομών, για την παρακολούθηση εκπαιδευτικών θεαμάτων </a:t>
            </a:r>
            <a:r>
              <a:rPr lang="el-GR" sz="1800" dirty="0" err="1">
                <a:latin typeface="Comic Sans MS" pitchFamily="66" charset="0"/>
              </a:rPr>
              <a:t>κ.λ.π</a:t>
            </a:r>
            <a:r>
              <a:rPr lang="el-GR" sz="1800" dirty="0">
                <a:latin typeface="Comic Sans MS" pitchFamily="66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itchFamily="66" charset="0"/>
              </a:rPr>
              <a:t>Τηλεφωνικά σε έκτακτες περιπτώσεις.</a:t>
            </a:r>
          </a:p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itchFamily="66" charset="0"/>
              </a:rPr>
              <a:t>Μέσω της επίσκεψής τους στο σχολείο στις προγραμματισμένες, από τον Σύλλογο Διδασκόντων, ημέρες και ώρες</a:t>
            </a:r>
            <a:r>
              <a:rPr lang="el-GR" sz="1800" dirty="0"/>
              <a:t>.</a:t>
            </a:r>
          </a:p>
          <a:p>
            <a:pPr algn="just">
              <a:spcAft>
                <a:spcPts val="0"/>
              </a:spcAft>
            </a:pPr>
            <a:r>
              <a:rPr lang="el-GR" sz="1800" dirty="0">
                <a:latin typeface="Comic Sans MS" panose="030F0702030302020204" pitchFamily="66" charset="0"/>
              </a:rPr>
              <a:t>Η ενημέρωση των Κηδεμόνων για τον ακριβή αριθμό των απουσιών των μαθητών/τριών πραγματοποιείται μέσω αποστολής </a:t>
            </a:r>
            <a:r>
              <a:rPr lang="el-GR" sz="1800" dirty="0" err="1">
                <a:latin typeface="Comic Sans MS" panose="030F0702030302020204" pitchFamily="66" charset="0"/>
              </a:rPr>
              <a:t>sms</a:t>
            </a:r>
            <a:r>
              <a:rPr lang="el-GR" sz="1800" dirty="0">
                <a:latin typeface="Comic Sans MS" panose="030F0702030302020204" pitchFamily="66" charset="0"/>
              </a:rPr>
              <a:t> ή e-</a:t>
            </a:r>
            <a:r>
              <a:rPr lang="el-GR" sz="1800" dirty="0" err="1">
                <a:latin typeface="Comic Sans MS" panose="030F0702030302020204" pitchFamily="66" charset="0"/>
              </a:rPr>
              <a:t>mail</a:t>
            </a:r>
            <a:r>
              <a:rPr lang="el-GR" sz="1800" dirty="0">
                <a:latin typeface="Comic Sans MS" panose="030F0702030302020204" pitchFamily="66" charset="0"/>
              </a:rPr>
              <a:t> από τους/τι υπεύθυνους εκπαιδευτικούς των τμημάτων στα οποία αυτοί/</a:t>
            </a:r>
            <a:r>
              <a:rPr lang="el-GR" sz="1800" dirty="0" err="1">
                <a:latin typeface="Comic Sans MS" panose="030F0702030302020204" pitchFamily="66" charset="0"/>
              </a:rPr>
              <a:t>ές</a:t>
            </a:r>
            <a:r>
              <a:rPr lang="el-GR" sz="1800" dirty="0">
                <a:latin typeface="Comic Sans MS" panose="030F0702030302020204" pitchFamily="66" charset="0"/>
              </a:rPr>
              <a:t> φοιτούν</a:t>
            </a:r>
            <a:r>
              <a:rPr lang="el-GR" sz="2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8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DC04C-CF34-F8E5-1894-5C92FBAD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89567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ΣΧΟΛΙΚΗ ΚΑΙ ΚΟΙΝΩΝΙΚΗ ΖΩΗ</a:t>
            </a:r>
            <a:br>
              <a:rPr lang="el-GR" sz="3200" dirty="0">
                <a:latin typeface="Comic Sans MS" pitchFamily="66" charset="0"/>
              </a:rPr>
            </a:br>
            <a:r>
              <a:rPr lang="el-GR" sz="3200" dirty="0">
                <a:latin typeface="Comic Sans MS" pitchFamily="66" charset="0"/>
              </a:rPr>
              <a:t>	Α. ΣΧΟΛΙΚΟΙ ΧΩΡΟΙ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7A8AE4-B91F-415B-E175-6394347E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556932"/>
            <a:ext cx="10086973" cy="3318936"/>
          </a:xfrm>
        </p:spPr>
        <p:txBody>
          <a:bodyPr>
            <a:normAutofit fontScale="92500"/>
          </a:bodyPr>
          <a:lstStyle/>
          <a:p>
            <a:pPr marL="457200" marR="162560" lvl="1" indent="0">
              <a:spcAft>
                <a:spcPts val="0"/>
              </a:spcAft>
              <a:buNone/>
              <a:tabLst>
                <a:tab pos="541655" algn="l"/>
                <a:tab pos="542290" algn="l"/>
              </a:tabLst>
            </a:pP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Οι μαθητές/</a:t>
            </a:r>
            <a:r>
              <a:rPr lang="el-GR" sz="1800" dirty="0" err="1"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:</a:t>
            </a:r>
          </a:p>
          <a:p>
            <a:pPr marL="742950" marR="16256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Οφείλουν να σ</a:t>
            </a: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έβονται την κινητή και ακίνητη περιουσία του σχολείου καθώς και το φυσικό περιβάλλον της αυλής του σχολείου.</a:t>
            </a:r>
          </a:p>
          <a:p>
            <a:pPr marL="742950" marR="164465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Δεν ρυπαίνουν τον σχολικό χώρο, δεν γράφουν σε θρανία και τοίχους, χρησιμοποιούν τα καλάθια απορριμμάτων.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Διατηρούν το θρανίο τους καθαρό, σε άριστη κατάσταση.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Δεν καταστρέφουν τα θρανία τους και γενικότερα σέβονται την αίθουσα τους και φροντίζουν να διατηρείται σε άψογη κατάσταση.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Επισημαίνεται ότι μαθητής/</a:t>
            </a:r>
            <a:r>
              <a:rPr lang="el-GR" sz="1800" dirty="0" err="1">
                <a:latin typeface="Comic Sans MS" pitchFamily="66" charset="0"/>
                <a:ea typeface="Calibri" panose="020F0502020204030204" pitchFamily="34" charset="0"/>
              </a:rPr>
              <a:t>τρια</a:t>
            </a:r>
            <a:r>
              <a:rPr lang="el-GR" sz="1800" dirty="0">
                <a:latin typeface="Comic Sans MS" pitchFamily="66" charset="0"/>
                <a:ea typeface="Calibri" panose="020F0502020204030204" pitchFamily="34" charset="0"/>
              </a:rPr>
              <a:t> που προκαλεί φθορά στην περιουσία του Σχολείου, ελέγχεται για τη συμπεριφορά αυτή και η δαπάνη αποκατάστασης βαρύνει τον κηδεμόνα του.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el-GR" sz="1800" dirty="0">
                <a:effectLst/>
                <a:latin typeface="Comic Sans MS" pitchFamily="66" charset="0"/>
                <a:ea typeface="Calibri" panose="020F0502020204030204" pitchFamily="34" charset="0"/>
              </a:rPr>
              <a:t>Η εμφάνιση των μαθητών/τριών πρέπει να συνάδει με τη μαθητική τους ιδιότητα.. 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DAE10E-EC92-EF17-8C3A-5095E38C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038" y="763057"/>
            <a:ext cx="2380510" cy="14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8F0EA2-9010-CF2B-028F-A8809BD1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>
                <a:latin typeface="Comic Sans MS" pitchFamily="66" charset="0"/>
              </a:rPr>
              <a:t>ΣΧΟΛΙΚΗ ΚΑΙ ΚΟΙΝΩΝΙΚΗ ΖΩΗ </a:t>
            </a:r>
            <a:br>
              <a:rPr lang="el-GR" sz="3200" dirty="0">
                <a:latin typeface="Comic Sans MS" pitchFamily="66" charset="0"/>
              </a:rPr>
            </a:br>
            <a:r>
              <a:rPr lang="el-GR" sz="3200" dirty="0">
                <a:latin typeface="Comic Sans MS" pitchFamily="66" charset="0"/>
              </a:rPr>
              <a:t>		Β. ΔΙΑΛΕΙΜΜΑ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2EE254-92F9-E0A4-6DFF-35E74BAA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820" marR="164465" indent="179705" algn="just">
              <a:lnSpc>
                <a:spcPct val="115000"/>
              </a:lnSpc>
              <a:spcBef>
                <a:spcPts val="170"/>
              </a:spcBef>
              <a:spcAft>
                <a:spcPts val="0"/>
              </a:spcAft>
            </a:pPr>
            <a:r>
              <a:rPr lang="el-GR" sz="2200" dirty="0">
                <a:latin typeface="Comic Sans MS" pitchFamily="66" charset="0"/>
                <a:ea typeface="Calibri" panose="020F0502020204030204" pitchFamily="34" charset="0"/>
              </a:rPr>
              <a:t>Ο</a:t>
            </a: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ι μαθητές/</a:t>
            </a:r>
            <a:r>
              <a:rPr lang="el-GR" sz="22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 οφείλουν να βγαίνουν στον </a:t>
            </a:r>
            <a:r>
              <a:rPr lang="el-GR" sz="2200" dirty="0" err="1">
                <a:effectLst/>
                <a:latin typeface="Comic Sans MS" pitchFamily="66" charset="0"/>
                <a:ea typeface="Calibri" panose="020F0502020204030204" pitchFamily="34" charset="0"/>
              </a:rPr>
              <a:t>αύλειο</a:t>
            </a: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 χώρο, ώστε να αποφεύγεται ο συνωστισμός.</a:t>
            </a:r>
          </a:p>
          <a:p>
            <a:pPr marL="83820" marR="159385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Σε περίπτωση κακοκαιρίας </a:t>
            </a:r>
            <a:r>
              <a:rPr lang="el-GR" sz="2200" dirty="0">
                <a:latin typeface="Comic Sans MS" pitchFamily="66" charset="0"/>
                <a:ea typeface="Calibri" panose="020F0502020204030204" pitchFamily="34" charset="0"/>
              </a:rPr>
              <a:t>παραμένουν στους χώρους που υποδεικνύονται.</a:t>
            </a:r>
            <a:endParaRPr lang="el-GR" sz="2200" dirty="0">
              <a:effectLst/>
              <a:latin typeface="Comic Sans MS" pitchFamily="66" charset="0"/>
              <a:ea typeface="Calibri" panose="020F0502020204030204" pitchFamily="34" charset="0"/>
            </a:endParaRPr>
          </a:p>
          <a:p>
            <a:pPr marL="83820" marR="161925" indent="179705" algn="just">
              <a:lnSpc>
                <a:spcPct val="115000"/>
              </a:lnSpc>
              <a:spcAft>
                <a:spcPts val="0"/>
              </a:spcAft>
            </a:pP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Οι μαθητές/</a:t>
            </a:r>
            <a:r>
              <a:rPr lang="el-GR" sz="2200" dirty="0" err="1">
                <a:effectLst/>
                <a:latin typeface="Comic Sans MS" pitchFamily="66" charset="0"/>
                <a:ea typeface="Calibri" panose="020F0502020204030204" pitchFamily="34" charset="0"/>
              </a:rPr>
              <a:t>τριες</a:t>
            </a: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 αλληλοεπιδρούν, </a:t>
            </a:r>
            <a:r>
              <a:rPr lang="el-GR" sz="2200" spc="-5" dirty="0">
                <a:effectLst/>
                <a:latin typeface="Comic Sans MS" pitchFamily="66" charset="0"/>
                <a:ea typeface="Calibri" panose="020F0502020204030204" pitchFamily="34" charset="0"/>
              </a:rPr>
              <a:t>παίζουν </a:t>
            </a:r>
            <a:r>
              <a:rPr lang="el-GR" sz="2200" dirty="0">
                <a:effectLst/>
                <a:latin typeface="Comic Sans MS" pitchFamily="66" charset="0"/>
                <a:ea typeface="Calibri" panose="020F0502020204030204" pitchFamily="34" charset="0"/>
              </a:rPr>
              <a:t>αρμονικά και, για οποιοδήποτε πρόβλημα ή δυσκολία αντιμετωπίζουν, απευθύνονται στον εφημερεύοντα εκπαιδευτικό που βρίσκεται εκεί.</a:t>
            </a:r>
          </a:p>
          <a:p>
            <a:pPr marL="83820" marR="161925" indent="179705" algn="just">
              <a:lnSpc>
                <a:spcPct val="115000"/>
              </a:lnSpc>
              <a:spcAft>
                <a:spcPts val="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02B611-5B20-C219-F02B-71A7273C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293" y="742949"/>
            <a:ext cx="242887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2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373</TotalTime>
  <Words>1455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Garamond</vt:lpstr>
      <vt:lpstr>Symbol</vt:lpstr>
      <vt:lpstr>Wingdings</vt:lpstr>
      <vt:lpstr>Οργανικό</vt:lpstr>
      <vt:lpstr>ΕΣΩΤΕΡΙΚΟΣ ΚΑΝΟΝΙΣΜΟΣ 2ο ΓΕΛ ΒΡΙΛΗΣΣΙΩΝ  ΣΧ.ΕΤΟΣ 2023 - 2024</vt:lpstr>
      <vt:lpstr>ΠΡΟΣΕΛΕΥΣΗ ΣΤΟ ΣΧΟΛΕΙΟ </vt:lpstr>
      <vt:lpstr>ΠΑΡΑΜΟΝΗ ΣΤΟ ΣΧΟΛΕΙΟ</vt:lpstr>
      <vt:lpstr>ΠΑΡΑΜΟΝΗ ΣΤΟ ΣΧΟΛΕΙΟ</vt:lpstr>
      <vt:lpstr>  ΑΠΟΧΩΡΗΣΗ   ΑΠΟ ΤΟ ΣΧΟΛΕΙΟ</vt:lpstr>
      <vt:lpstr>ΑΠΟΥΣΙΕΣ ΜΑΘΗΤΩΝ</vt:lpstr>
      <vt:lpstr>ΕΝΗΜΕΡΩΣΗ ΜΑΘΗΤΩΝ ΚΑΙ ΚΗΔΕΜΟΝΩΝ</vt:lpstr>
      <vt:lpstr>ΣΧΟΛΙΚΗ ΚΑΙ ΚΟΙΝΩΝΙΚΗ ΖΩΗ  Α. ΣΧΟΛΙΚΟΙ ΧΩΡΟΙ</vt:lpstr>
      <vt:lpstr>ΣΧΟΛΙΚΗ ΚΑΙ ΚΟΙΝΩΝΙΚΗ ΖΩΗ    Β. ΔΙΑΛΕΙΜΜΑ</vt:lpstr>
      <vt:lpstr>ΟΙ ΕΚΠΑΙΔΕΥΤΙΚΟΙ</vt:lpstr>
      <vt:lpstr>ΣΥΜΠΕΡΙΦΟΡΑ – ΔΙΚΑΙΩΜΑΤΑ ΥΠΟΧΡΕΩΣΕΙΣ ΜΑΘΗΤΩΝ</vt:lpstr>
      <vt:lpstr>ΣΥΜΠΕΡΙΦΟΡΑ – ΔΙΚΑΙΩΜΑΤΑ – ΥΠΟΧΡΕΩΣΕΙΣ ΜΑΘΗΤΩΝ</vt:lpstr>
      <vt:lpstr>ΑΛΛΑ ΘΕΜΑΤΑ</vt:lpstr>
      <vt:lpstr>ΠΑΙΔΑΓΩΓΙΚΟΣ ΕΛΕΓΧΟΣ</vt:lpstr>
      <vt:lpstr>           ΔΗΜΙΟΥΡΓΙΑ  ΠΑΙΔΑΓΩΓΙΚΟΥ ΚΛΙΜΑΤΟΣ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ΕΣΩΤΕΡΙΚΟΣ ΚΑΝΟΝΙΣΜΟΣ</dc:title>
  <dc:creator>VS5</dc:creator>
  <cp:lastModifiedBy>Morfoula</cp:lastModifiedBy>
  <cp:revision>57</cp:revision>
  <dcterms:created xsi:type="dcterms:W3CDTF">2023-09-06T06:04:03Z</dcterms:created>
  <dcterms:modified xsi:type="dcterms:W3CDTF">2023-09-16T08:59:32Z</dcterms:modified>
</cp:coreProperties>
</file>